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0"/>
  </p:notesMasterIdLst>
  <p:sldIdLst>
    <p:sldId id="31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</p:sldIdLst>
  <p:sldSz cx="9144000" cy="6858000" type="screen4x3"/>
  <p:notesSz cx="6858000" cy="9144000"/>
  <p:embeddedFontLst>
    <p:embeddedFont>
      <p:font typeface="Tahoma" pitchFamily="3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Only">
  <p:cSld name="OBJECT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>
            <a:spLocks noGrp="1"/>
          </p:cNvSpPr>
          <p:nvPr>
            <p:ph type="body" idx="1"/>
          </p:nvPr>
        </p:nvSpPr>
        <p:spPr>
          <a:xfrm>
            <a:off x="609600" y="304800"/>
            <a:ext cx="8001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FOUR_OBJECT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5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body" idx="2"/>
          </p:nvPr>
        </p:nvSpPr>
        <p:spPr>
          <a:xfrm>
            <a:off x="4800600" y="19050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3"/>
          </p:nvPr>
        </p:nvSpPr>
        <p:spPr>
          <a:xfrm>
            <a:off x="838200" y="40386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15"/>
          <p:cNvSpPr txBox="1">
            <a:spLocks noGrp="1"/>
          </p:cNvSpPr>
          <p:nvPr>
            <p:ph type="body" idx="4"/>
          </p:nvPr>
        </p:nvSpPr>
        <p:spPr>
          <a:xfrm>
            <a:off x="4800600" y="40386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2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08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52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9pPr>
          </a:lstStyle>
          <a:p>
            <a:endParaRPr/>
          </a:p>
        </p:txBody>
      </p:sp>
      <p:sp>
        <p:nvSpPr>
          <p:cNvPr id="168" name="Google Shape;168;p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6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71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9pPr>
          </a:lstStyle>
          <a:p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96240" algn="l">
              <a:spcBef>
                <a:spcPts val="480"/>
              </a:spcBef>
              <a:spcAft>
                <a:spcPts val="0"/>
              </a:spcAft>
              <a:buSzPts val="2640"/>
              <a:buChar char="•"/>
              <a:defRPr sz="2400"/>
            </a:lvl1pPr>
            <a:lvl2pPr marL="914400" lvl="1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4pPr>
            <a:lvl5pPr marL="2286000" lvl="4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64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71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96240" algn="l">
              <a:spcBef>
                <a:spcPts val="480"/>
              </a:spcBef>
              <a:spcAft>
                <a:spcPts val="0"/>
              </a:spcAft>
              <a:buSzPts val="2640"/>
              <a:buChar char="•"/>
              <a:defRPr sz="2400"/>
            </a:lvl1pPr>
            <a:lvl2pPr marL="914400" lvl="1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 sz="1800"/>
            </a:lvl3pPr>
            <a:lvl4pPr marL="1828800" lvl="3" indent="-294639" algn="l"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4pPr>
            <a:lvl5pPr marL="2286000" lvl="4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SzPts val="960"/>
              <a:buChar char="■"/>
              <a:defRPr sz="1600"/>
            </a:lvl9pPr>
          </a:lstStyle>
          <a:p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52119" algn="l">
              <a:spcBef>
                <a:spcPts val="640"/>
              </a:spcBef>
              <a:spcAft>
                <a:spcPts val="0"/>
              </a:spcAft>
              <a:buSzPts val="3520"/>
              <a:buChar char="•"/>
              <a:defRPr sz="3200"/>
            </a:lvl1pPr>
            <a:lvl2pPr marL="914400" lvl="1" indent="-33528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2pPr>
            <a:lvl3pPr marL="1371600" lvl="2" indent="-373380" algn="l">
              <a:spcBef>
                <a:spcPts val="480"/>
              </a:spcBef>
              <a:spcAft>
                <a:spcPts val="0"/>
              </a:spcAft>
              <a:buSzPts val="2280"/>
              <a:buChar char="•"/>
              <a:defRPr sz="2400"/>
            </a:lvl3pPr>
            <a:lvl4pPr marL="1828800" lvl="3" indent="-31115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4pPr>
            <a:lvl5pPr marL="2286000" lvl="4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5pPr>
            <a:lvl6pPr marL="2743200" lvl="5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6pPr>
            <a:lvl7pPr marL="3200400" lvl="6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7pPr>
            <a:lvl8pPr marL="3657600" lvl="7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8pPr>
            <a:lvl9pPr marL="4114800" lvl="8" indent="-304800" algn="l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2000"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5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9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28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4" name="Google Shape;19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54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9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 rot="5400000">
            <a:off x="2667000" y="762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1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>
            <a:spLocks noGrp="1"/>
          </p:cNvSpPr>
          <p:nvPr>
            <p:ph type="title"/>
          </p:nvPr>
        </p:nvSpPr>
        <p:spPr>
          <a:xfrm rot="5400000">
            <a:off x="4752975" y="2162175"/>
            <a:ext cx="5715000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2"/>
          <p:cNvSpPr txBox="1">
            <a:spLocks noGrp="1"/>
          </p:cNvSpPr>
          <p:nvPr>
            <p:ph type="body" idx="1"/>
          </p:nvPr>
        </p:nvSpPr>
        <p:spPr>
          <a:xfrm rot="5400000">
            <a:off x="676275" y="238125"/>
            <a:ext cx="5715000" cy="58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2"/>
          </p:nvPr>
        </p:nvSpPr>
        <p:spPr>
          <a:xfrm>
            <a:off x="4800600" y="19050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body" idx="3"/>
          </p:nvPr>
        </p:nvSpPr>
        <p:spPr>
          <a:xfrm>
            <a:off x="4800600" y="40386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4330" algn="l">
              <a:spcBef>
                <a:spcPts val="36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29718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2pPr>
            <a:lvl3pPr marL="1371600" lvl="2" indent="-337185" algn="l">
              <a:spcBef>
                <a:spcPts val="360"/>
              </a:spcBef>
              <a:spcAft>
                <a:spcPts val="0"/>
              </a:spcAft>
              <a:buSzPts val="1710"/>
              <a:buChar char="•"/>
              <a:defRPr/>
            </a:lvl3pPr>
            <a:lvl4pPr marL="1828800" lvl="3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1" name="Google Shape;11;p1"/>
            <p:cNvGrpSpPr/>
            <p:nvPr/>
          </p:nvGrpSpPr>
          <p:grpSpPr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2" name="Google Shape;12;p1"/>
              <p:cNvGrpSpPr/>
              <p:nvPr/>
            </p:nvGrpSpPr>
            <p:grpSpPr>
              <a:xfrm>
                <a:off x="0" y="192"/>
                <a:ext cx="5760" cy="4032"/>
                <a:chOff x="0" y="192"/>
                <a:chExt cx="5760" cy="4032"/>
              </a:xfrm>
            </p:grpSpPr>
            <p:cxnSp>
              <p:nvCxnSpPr>
                <p:cNvPr id="13" name="Google Shape;13;p1"/>
                <p:cNvCxnSpPr/>
                <p:nvPr/>
              </p:nvCxnSpPr>
              <p:spPr>
                <a:xfrm>
                  <a:off x="0" y="19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1"/>
                <p:cNvCxnSpPr/>
                <p:nvPr/>
              </p:nvCxnSpPr>
              <p:spPr>
                <a:xfrm>
                  <a:off x="0" y="38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1"/>
                <p:cNvCxnSpPr/>
                <p:nvPr/>
              </p:nvCxnSpPr>
              <p:spPr>
                <a:xfrm>
                  <a:off x="0" y="57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1"/>
                <p:cNvCxnSpPr/>
                <p:nvPr/>
              </p:nvCxnSpPr>
              <p:spPr>
                <a:xfrm>
                  <a:off x="0" y="76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1"/>
                <p:cNvCxnSpPr/>
                <p:nvPr/>
              </p:nvCxnSpPr>
              <p:spPr>
                <a:xfrm>
                  <a:off x="0" y="96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1"/>
                <p:cNvCxnSpPr/>
                <p:nvPr/>
              </p:nvCxnSpPr>
              <p:spPr>
                <a:xfrm>
                  <a:off x="0" y="115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1"/>
                <p:cNvCxnSpPr/>
                <p:nvPr/>
              </p:nvCxnSpPr>
              <p:spPr>
                <a:xfrm>
                  <a:off x="0" y="134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1"/>
                <p:cNvCxnSpPr/>
                <p:nvPr/>
              </p:nvCxnSpPr>
              <p:spPr>
                <a:xfrm>
                  <a:off x="0" y="153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21;p1"/>
                <p:cNvCxnSpPr/>
                <p:nvPr/>
              </p:nvCxnSpPr>
              <p:spPr>
                <a:xfrm>
                  <a:off x="0" y="172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" name="Google Shape;22;p1"/>
                <p:cNvCxnSpPr/>
                <p:nvPr/>
              </p:nvCxnSpPr>
              <p:spPr>
                <a:xfrm>
                  <a:off x="0" y="192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1"/>
                <p:cNvCxnSpPr/>
                <p:nvPr/>
              </p:nvCxnSpPr>
              <p:spPr>
                <a:xfrm>
                  <a:off x="0" y="211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1"/>
                <p:cNvCxnSpPr/>
                <p:nvPr/>
              </p:nvCxnSpPr>
              <p:spPr>
                <a:xfrm>
                  <a:off x="0" y="230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1"/>
                <p:cNvCxnSpPr/>
                <p:nvPr/>
              </p:nvCxnSpPr>
              <p:spPr>
                <a:xfrm>
                  <a:off x="0" y="249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1"/>
                <p:cNvCxnSpPr/>
                <p:nvPr/>
              </p:nvCxnSpPr>
              <p:spPr>
                <a:xfrm>
                  <a:off x="0" y="268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1"/>
                <p:cNvCxnSpPr/>
                <p:nvPr/>
              </p:nvCxnSpPr>
              <p:spPr>
                <a:xfrm>
                  <a:off x="0" y="288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1"/>
                <p:cNvCxnSpPr/>
                <p:nvPr/>
              </p:nvCxnSpPr>
              <p:spPr>
                <a:xfrm>
                  <a:off x="0" y="307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1"/>
                <p:cNvCxnSpPr/>
                <p:nvPr/>
              </p:nvCxnSpPr>
              <p:spPr>
                <a:xfrm>
                  <a:off x="0" y="326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30;p1"/>
                <p:cNvCxnSpPr/>
                <p:nvPr/>
              </p:nvCxnSpPr>
              <p:spPr>
                <a:xfrm>
                  <a:off x="0" y="3456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1"/>
                <p:cNvCxnSpPr/>
                <p:nvPr/>
              </p:nvCxnSpPr>
              <p:spPr>
                <a:xfrm>
                  <a:off x="0" y="3648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32;p1"/>
                <p:cNvCxnSpPr/>
                <p:nvPr/>
              </p:nvCxnSpPr>
              <p:spPr>
                <a:xfrm>
                  <a:off x="0" y="3840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1"/>
                <p:cNvCxnSpPr/>
                <p:nvPr/>
              </p:nvCxnSpPr>
              <p:spPr>
                <a:xfrm>
                  <a:off x="0" y="4032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1"/>
                <p:cNvCxnSpPr/>
                <p:nvPr/>
              </p:nvCxnSpPr>
              <p:spPr>
                <a:xfrm>
                  <a:off x="0" y="4224"/>
                  <a:ext cx="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" name="Google Shape;35;p1"/>
              <p:cNvGrpSpPr/>
              <p:nvPr/>
            </p:nvGrpSpPr>
            <p:grpSpPr>
              <a:xfrm>
                <a:off x="192" y="0"/>
                <a:ext cx="5376" cy="4320"/>
                <a:chOff x="192" y="0"/>
                <a:chExt cx="5376" cy="4320"/>
              </a:xfrm>
            </p:grpSpPr>
            <p:cxnSp>
              <p:nvCxnSpPr>
                <p:cNvPr id="36" name="Google Shape;36;p1"/>
                <p:cNvCxnSpPr/>
                <p:nvPr/>
              </p:nvCxnSpPr>
              <p:spPr>
                <a:xfrm>
                  <a:off x="1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1"/>
                <p:cNvCxnSpPr/>
                <p:nvPr/>
              </p:nvCxnSpPr>
              <p:spPr>
                <a:xfrm>
                  <a:off x="3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1"/>
                <p:cNvCxnSpPr/>
                <p:nvPr/>
              </p:nvCxnSpPr>
              <p:spPr>
                <a:xfrm>
                  <a:off x="5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1"/>
                <p:cNvCxnSpPr/>
                <p:nvPr/>
              </p:nvCxnSpPr>
              <p:spPr>
                <a:xfrm>
                  <a:off x="7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1"/>
                <p:cNvCxnSpPr/>
                <p:nvPr/>
              </p:nvCxnSpPr>
              <p:spPr>
                <a:xfrm>
                  <a:off x="96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1"/>
                <p:cNvCxnSpPr/>
                <p:nvPr/>
              </p:nvCxnSpPr>
              <p:spPr>
                <a:xfrm>
                  <a:off x="115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1"/>
                <p:cNvCxnSpPr/>
                <p:nvPr/>
              </p:nvCxnSpPr>
              <p:spPr>
                <a:xfrm>
                  <a:off x="134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1"/>
                <p:cNvCxnSpPr/>
                <p:nvPr/>
              </p:nvCxnSpPr>
              <p:spPr>
                <a:xfrm>
                  <a:off x="153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1"/>
                <p:cNvCxnSpPr/>
                <p:nvPr/>
              </p:nvCxnSpPr>
              <p:spPr>
                <a:xfrm>
                  <a:off x="172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1"/>
                <p:cNvCxnSpPr/>
                <p:nvPr/>
              </p:nvCxnSpPr>
              <p:spPr>
                <a:xfrm>
                  <a:off x="192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1"/>
                <p:cNvCxnSpPr/>
                <p:nvPr/>
              </p:nvCxnSpPr>
              <p:spPr>
                <a:xfrm>
                  <a:off x="211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1"/>
                <p:cNvCxnSpPr/>
                <p:nvPr/>
              </p:nvCxnSpPr>
              <p:spPr>
                <a:xfrm>
                  <a:off x="230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1"/>
                <p:cNvCxnSpPr/>
                <p:nvPr/>
              </p:nvCxnSpPr>
              <p:spPr>
                <a:xfrm>
                  <a:off x="249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1"/>
                <p:cNvCxnSpPr/>
                <p:nvPr/>
              </p:nvCxnSpPr>
              <p:spPr>
                <a:xfrm>
                  <a:off x="268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" name="Google Shape;50;p1"/>
                <p:cNvCxnSpPr/>
                <p:nvPr/>
              </p:nvCxnSpPr>
              <p:spPr>
                <a:xfrm>
                  <a:off x="288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" name="Google Shape;51;p1"/>
                <p:cNvCxnSpPr/>
                <p:nvPr/>
              </p:nvCxnSpPr>
              <p:spPr>
                <a:xfrm>
                  <a:off x="307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" name="Google Shape;52;p1"/>
                <p:cNvCxnSpPr/>
                <p:nvPr/>
              </p:nvCxnSpPr>
              <p:spPr>
                <a:xfrm>
                  <a:off x="326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1"/>
                <p:cNvCxnSpPr/>
                <p:nvPr/>
              </p:nvCxnSpPr>
              <p:spPr>
                <a:xfrm>
                  <a:off x="345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1"/>
                <p:cNvCxnSpPr/>
                <p:nvPr/>
              </p:nvCxnSpPr>
              <p:spPr>
                <a:xfrm>
                  <a:off x="364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1"/>
                <p:cNvCxnSpPr/>
                <p:nvPr/>
              </p:nvCxnSpPr>
              <p:spPr>
                <a:xfrm>
                  <a:off x="384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56;p1"/>
                <p:cNvCxnSpPr/>
                <p:nvPr/>
              </p:nvCxnSpPr>
              <p:spPr>
                <a:xfrm>
                  <a:off x="403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1"/>
                <p:cNvCxnSpPr/>
                <p:nvPr/>
              </p:nvCxnSpPr>
              <p:spPr>
                <a:xfrm>
                  <a:off x="422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1"/>
                <p:cNvCxnSpPr/>
                <p:nvPr/>
              </p:nvCxnSpPr>
              <p:spPr>
                <a:xfrm>
                  <a:off x="441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1"/>
                <p:cNvCxnSpPr/>
                <p:nvPr/>
              </p:nvCxnSpPr>
              <p:spPr>
                <a:xfrm>
                  <a:off x="460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1"/>
                <p:cNvCxnSpPr/>
                <p:nvPr/>
              </p:nvCxnSpPr>
              <p:spPr>
                <a:xfrm>
                  <a:off x="4800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" name="Google Shape;61;p1"/>
                <p:cNvCxnSpPr/>
                <p:nvPr/>
              </p:nvCxnSpPr>
              <p:spPr>
                <a:xfrm>
                  <a:off x="4992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62;p1"/>
                <p:cNvCxnSpPr/>
                <p:nvPr/>
              </p:nvCxnSpPr>
              <p:spPr>
                <a:xfrm>
                  <a:off x="5184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"/>
                <p:cNvCxnSpPr/>
                <p:nvPr/>
              </p:nvCxnSpPr>
              <p:spPr>
                <a:xfrm>
                  <a:off x="5376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1"/>
                <p:cNvCxnSpPr/>
                <p:nvPr/>
              </p:nvCxnSpPr>
              <p:spPr>
                <a:xfrm>
                  <a:off x="5568" y="0"/>
                  <a:ext cx="0" cy="43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65" name="Google Shape;65;p1" descr="60%"/>
            <p:cNvSpPr/>
            <p:nvPr/>
          </p:nvSpPr>
          <p:spPr>
            <a:xfrm>
              <a:off x="2112" y="0"/>
              <a:ext cx="3648" cy="9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66" name="Google Shape;66;p1"/>
            <p:cNvCxnSpPr/>
            <p:nvPr/>
          </p:nvCxnSpPr>
          <p:spPr>
            <a:xfrm>
              <a:off x="5568" y="0"/>
              <a:ext cx="0" cy="1488"/>
            </a:xfrm>
            <a:prstGeom prst="straightConnector1">
              <a:avLst/>
            </a:prstGeom>
            <a:noFill/>
            <a:ln w="9525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7" name="Google Shape;67;p1"/>
            <p:cNvGrpSpPr/>
            <p:nvPr/>
          </p:nvGrpSpPr>
          <p:grpSpPr>
            <a:xfrm>
              <a:off x="261" y="892"/>
              <a:ext cx="1124" cy="1464"/>
              <a:chOff x="96" y="916"/>
              <a:chExt cx="2208" cy="2876"/>
            </a:xfrm>
          </p:grpSpPr>
          <p:cxnSp>
            <p:nvCxnSpPr>
              <p:cNvPr id="68" name="Google Shape;68;p1"/>
              <p:cNvCxnSpPr/>
              <p:nvPr/>
            </p:nvCxnSpPr>
            <p:spPr>
              <a:xfrm rot="10800000">
                <a:off x="96" y="1037"/>
                <a:ext cx="220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1"/>
              <p:cNvCxnSpPr/>
              <p:nvPr/>
            </p:nvCxnSpPr>
            <p:spPr>
              <a:xfrm>
                <a:off x="336" y="920"/>
                <a:ext cx="0" cy="287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0" name="Google Shape;70;p1"/>
              <p:cNvSpPr/>
              <p:nvPr/>
            </p:nvSpPr>
            <p:spPr>
              <a:xfrm flipH="1">
                <a:off x="217" y="916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baseline="-25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2" name="Google Shape;72;p1" descr="Rectangle: Click to edit Master text styles&#10;Second level&#10;Third level&#10;Fourth level&#10;Fifth level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52119" algn="l" rtl="0"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520"/>
              <a:buFont typeface="Noto Sans Symbols"/>
              <a:buChar char="•"/>
              <a:defRPr sz="3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528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73380" algn="l" rtl="0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28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11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4800" algn="l" rtl="0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3" name="Google Shape;73;p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4" name="Google Shape;74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5" name="Google Shape;75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Initial Outlier Rejection (Contrast Thresholding)</a:t>
            </a:r>
            <a:endParaRPr b="1"/>
          </a:p>
        </p:txBody>
      </p:sp>
      <p:sp>
        <p:nvSpPr>
          <p:cNvPr id="802" name="Google Shape;802;p76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SzPts val="2640"/>
              <a:buFont typeface="Tahoma"/>
              <a:buAutoNum type="arabicPeriod"/>
            </a:pPr>
            <a:r>
              <a:rPr lang="en-US" sz="2400"/>
              <a:t>Low contrast candidates</a:t>
            </a:r>
            <a:endParaRPr/>
          </a:p>
          <a:p>
            <a:pPr marL="514350" lvl="0" indent="-514350" algn="l" rtl="0">
              <a:spcBef>
                <a:spcPts val="480"/>
              </a:spcBef>
              <a:spcAft>
                <a:spcPts val="0"/>
              </a:spcAft>
              <a:buSzPts val="2640"/>
              <a:buFont typeface="Tahoma"/>
              <a:buAutoNum type="arabicPeriod"/>
            </a:pPr>
            <a:r>
              <a:rPr lang="en-US" sz="2400"/>
              <a:t>Poorly localized candidates along an edge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1200"/>
              <a:buChar char="■"/>
            </a:pPr>
            <a:r>
              <a:rPr lang="en-US" sz="2000"/>
              <a:t>Taylor series expansion of DOG, D.</a:t>
            </a:r>
            <a:endParaRPr/>
          </a:p>
          <a:p>
            <a:pPr marL="742950" lvl="1" indent="-20955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sz="2000"/>
          </a:p>
          <a:p>
            <a:pPr marL="742950" lvl="1" indent="-20955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sz="2000"/>
          </a:p>
          <a:p>
            <a:pPr marL="742950" lvl="1" indent="-20955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1200"/>
              <a:buChar char="■"/>
            </a:pPr>
            <a:r>
              <a:rPr lang="en-US" sz="2000"/>
              <a:t>Minima or maxima is located at:</a:t>
            </a:r>
            <a:endParaRPr/>
          </a:p>
          <a:p>
            <a:pPr marL="742950" lvl="1" indent="-20955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sz="2000"/>
          </a:p>
          <a:p>
            <a:pPr marL="742950" lvl="1" indent="-20955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sz="2000"/>
          </a:p>
          <a:p>
            <a:pPr marL="742950" lvl="1" indent="-209550" algn="l" rtl="0">
              <a:spcBef>
                <a:spcPts val="400"/>
              </a:spcBef>
              <a:spcAft>
                <a:spcPts val="0"/>
              </a:spcAft>
              <a:buSzPts val="1200"/>
              <a:buNone/>
            </a:pP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1200"/>
              <a:buChar char="■"/>
            </a:pPr>
            <a:r>
              <a:rPr lang="en-US" sz="2000"/>
              <a:t>Value of D(x) at minima/maxima must be large, |D(x)|&gt;th.</a:t>
            </a:r>
            <a:endParaRPr sz="2000"/>
          </a:p>
        </p:txBody>
      </p:sp>
      <p:sp>
        <p:nvSpPr>
          <p:cNvPr id="803" name="Google Shape;803;p7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04" name="Google Shape;804;p7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805" name="Google Shape;805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32" y="2852936"/>
            <a:ext cx="4208473" cy="84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2240" y="4374941"/>
            <a:ext cx="2247672" cy="85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2160" y="3048652"/>
            <a:ext cx="1633764" cy="4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Steps for Extracting Key</a:t>
            </a:r>
            <a:br>
              <a:rPr lang="en-US" b="1"/>
            </a:br>
            <a:r>
              <a:rPr lang="en-US" b="1"/>
              <a:t>Points (SIF Points)</a:t>
            </a:r>
            <a:endParaRPr/>
          </a:p>
        </p:txBody>
      </p:sp>
      <p:sp>
        <p:nvSpPr>
          <p:cNvPr id="884" name="Google Shape;884;p85"/>
          <p:cNvSpPr txBox="1">
            <a:spLocks noGrp="1"/>
          </p:cNvSpPr>
          <p:nvPr>
            <p:ph type="body" idx="1"/>
          </p:nvPr>
        </p:nvSpPr>
        <p:spPr>
          <a:xfrm>
            <a:off x="358080" y="1556792"/>
            <a:ext cx="8534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Scale space peak selection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Potential locations for finding features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Key point localization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Accurately locating the feature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Orientation Assignment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b="1"/>
              <a:t>Assigning orientation to the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Key point descriptor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Describing the key point as a high dimensional vector (</a:t>
            </a:r>
            <a:r>
              <a:rPr lang="en-US">
                <a:solidFill>
                  <a:srgbClr val="FF0000"/>
                </a:solidFill>
              </a:rPr>
              <a:t>128</a:t>
            </a:r>
            <a:r>
              <a:rPr lang="en-US"/>
              <a:t>) (</a:t>
            </a:r>
            <a:r>
              <a:rPr lang="en-US">
                <a:solidFill>
                  <a:srgbClr val="00B0F0"/>
                </a:solidFill>
              </a:rPr>
              <a:t>SIFT Descriptor</a:t>
            </a:r>
            <a:r>
              <a:rPr lang="en-US"/>
              <a:t>)</a:t>
            </a:r>
            <a:endParaRPr/>
          </a:p>
        </p:txBody>
      </p:sp>
      <p:sp>
        <p:nvSpPr>
          <p:cNvPr id="885" name="Google Shape;885;p8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86" name="Google Shape;886;p8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Orientation Assignment</a:t>
            </a:r>
            <a:endParaRPr b="1"/>
          </a:p>
        </p:txBody>
      </p:sp>
      <p:sp>
        <p:nvSpPr>
          <p:cNvPr id="892" name="Google Shape;892;p86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To achieve rotation invariance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 sz="2400"/>
              <a:t>Compute central derivatives, gradient magnitude and direction of </a:t>
            </a:r>
            <a:r>
              <a:rPr lang="en-US" sz="2400" i="1"/>
              <a:t>L </a:t>
            </a:r>
            <a:r>
              <a:rPr lang="en-US" sz="2400"/>
              <a:t>(smooth image) at the scale of key point (x,y)</a:t>
            </a:r>
            <a:endParaRPr/>
          </a:p>
          <a:p>
            <a:pPr marL="742950" lvl="1" indent="-194309" algn="l" rtl="0">
              <a:spcBef>
                <a:spcPts val="48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742950" lvl="1" indent="-194309" algn="l" rtl="0">
              <a:spcBef>
                <a:spcPts val="48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742950" lvl="1" indent="-194309" algn="l" rtl="0">
              <a:spcBef>
                <a:spcPts val="480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The magnitude and orientation is calculated for all pixels around the keypoint</a:t>
            </a:r>
            <a:endParaRPr sz="2800"/>
          </a:p>
        </p:txBody>
      </p:sp>
      <p:sp>
        <p:nvSpPr>
          <p:cNvPr id="893" name="Google Shape;893;p8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94" name="Google Shape;894;p8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895" name="Google Shape;895;p86" descr="http://www.aishack.in/static/img/tut/sift-orientation-eqn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616" y="3356992"/>
            <a:ext cx="7260908" cy="113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Orientation Assignment</a:t>
            </a:r>
            <a:endParaRPr b="1"/>
          </a:p>
        </p:txBody>
      </p:sp>
      <p:sp>
        <p:nvSpPr>
          <p:cNvPr id="901" name="Google Shape;901;p87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46699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Create a weighted direction histogram in a neighborhood of a key point (36 bins – 10 degrees each)</a:t>
            </a: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Weights are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 sz="2400"/>
              <a:t>Gradient magnitudes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1440"/>
              <a:buChar char="■"/>
            </a:pPr>
            <a:r>
              <a:rPr lang="en-US" sz="2400"/>
              <a:t>Spatial Gaussian filter with sigma = =1.5 x &lt;scale of key point&gt;</a:t>
            </a:r>
            <a:endParaRPr/>
          </a:p>
        </p:txBody>
      </p:sp>
      <p:sp>
        <p:nvSpPr>
          <p:cNvPr id="902" name="Google Shape;902;p8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03" name="Google Shape;903;p8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904" name="Google Shape;90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4636" y="2453851"/>
            <a:ext cx="2853564" cy="2788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Orientation Assignment</a:t>
            </a:r>
            <a:endParaRPr b="1"/>
          </a:p>
        </p:txBody>
      </p:sp>
      <p:sp>
        <p:nvSpPr>
          <p:cNvPr id="910" name="Google Shape;910;p88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337376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Select the peak as direction of the key point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Introduce additional key points at same location</a:t>
            </a:r>
            <a:endParaRPr sz="24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1200"/>
              <a:buChar char="■"/>
            </a:pPr>
            <a:r>
              <a:rPr lang="en-US" sz="2000"/>
              <a:t>if another peak is within 80% of max peak of the histogram with different directions</a:t>
            </a:r>
            <a:endParaRPr/>
          </a:p>
        </p:txBody>
      </p:sp>
      <p:sp>
        <p:nvSpPr>
          <p:cNvPr id="911" name="Google Shape;911;p8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12" name="Google Shape;912;p8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913" name="Google Shape;91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6564" y="1556792"/>
            <a:ext cx="1919692" cy="187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6564" y="4509120"/>
            <a:ext cx="1919692" cy="1872371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88"/>
          <p:cNvSpPr/>
          <p:nvPr/>
        </p:nvSpPr>
        <p:spPr>
          <a:xfrm rot="5400000">
            <a:off x="5628378" y="3825044"/>
            <a:ext cx="635810" cy="2757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Orientation Assignment: Example</a:t>
            </a:r>
            <a:endParaRPr b="1"/>
          </a:p>
        </p:txBody>
      </p:sp>
      <p:sp>
        <p:nvSpPr>
          <p:cNvPr id="921" name="Google Shape;921;p89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The histogram peaks at 20-29 degrees. So, the keypoint is assigned orientation 3 (the third bin)</a:t>
            </a:r>
            <a:endParaRPr/>
          </a:p>
        </p:txBody>
      </p:sp>
      <p:sp>
        <p:nvSpPr>
          <p:cNvPr id="922" name="Google Shape;922;p8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23" name="Google Shape;923;p8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924" name="Google Shape;924;p89" descr="http://www.aishack.in/static/img/tut/sift-orientation-histogram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9692" y="2492896"/>
            <a:ext cx="5544616" cy="369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Orientation Assignment: Example</a:t>
            </a:r>
            <a:endParaRPr b="1"/>
          </a:p>
        </p:txBody>
      </p:sp>
      <p:sp>
        <p:nvSpPr>
          <p:cNvPr id="930" name="Google Shape;930;p90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Also, peaks above 80% of the highest peak are converted into a new keypoint.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The new keypoint has the same location and scale as the original. But its orientation is equal to the other peak.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So, orientation can split up one keypoint into multiple keypoints.</a:t>
            </a:r>
            <a:endParaRPr/>
          </a:p>
        </p:txBody>
      </p:sp>
      <p:sp>
        <p:nvSpPr>
          <p:cNvPr id="931" name="Google Shape;931;p9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32" name="Google Shape;932;p9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933" name="Google Shape;933;p90" descr="http://www.aishack.in/static/img/tut/sift-orientation-histogram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445" y="4005064"/>
            <a:ext cx="3564395" cy="237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Steps for Extracting Key</a:t>
            </a:r>
            <a:br>
              <a:rPr lang="en-US" b="1"/>
            </a:br>
            <a:r>
              <a:rPr lang="en-US" b="1"/>
              <a:t>Points (SIF Points)</a:t>
            </a:r>
            <a:endParaRPr/>
          </a:p>
        </p:txBody>
      </p:sp>
      <p:sp>
        <p:nvSpPr>
          <p:cNvPr id="939" name="Google Shape;939;p91"/>
          <p:cNvSpPr txBox="1">
            <a:spLocks noGrp="1"/>
          </p:cNvSpPr>
          <p:nvPr>
            <p:ph type="body" idx="1"/>
          </p:nvPr>
        </p:nvSpPr>
        <p:spPr>
          <a:xfrm>
            <a:off x="358080" y="1556792"/>
            <a:ext cx="8678416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Scale space peak selection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Potential locations for finding features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Key point localization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Accurately locating the feature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Orientation Assignment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Assigning orientation to the key points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 b="1"/>
              <a:t>Key point descriptor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 b="1"/>
              <a:t>Describing the key point as a high dimensional vector (</a:t>
            </a:r>
            <a:r>
              <a:rPr lang="en-US" b="1">
                <a:solidFill>
                  <a:srgbClr val="FF0000"/>
                </a:solidFill>
              </a:rPr>
              <a:t>128</a:t>
            </a:r>
            <a:r>
              <a:rPr lang="en-US" b="1"/>
              <a:t>) (</a:t>
            </a:r>
            <a:r>
              <a:rPr lang="en-US" b="1">
                <a:solidFill>
                  <a:srgbClr val="00B0F0"/>
                </a:solidFill>
              </a:rPr>
              <a:t>SIFT Descriptor</a:t>
            </a:r>
            <a:r>
              <a:rPr lang="en-US" b="1"/>
              <a:t>)</a:t>
            </a:r>
            <a:endParaRPr/>
          </a:p>
        </p:txBody>
      </p:sp>
      <p:sp>
        <p:nvSpPr>
          <p:cNvPr id="940" name="Google Shape;940;p9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41" name="Google Shape;941;p9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Local Image Descriptors at</a:t>
            </a:r>
            <a:br>
              <a:rPr lang="en-US" b="1"/>
            </a:br>
            <a:r>
              <a:rPr lang="en-US" b="1"/>
              <a:t>Key Points</a:t>
            </a:r>
            <a:endParaRPr/>
          </a:p>
        </p:txBody>
      </p:sp>
      <p:sp>
        <p:nvSpPr>
          <p:cNvPr id="947" name="Google Shape;947;p92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Possible descriptor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Store intensity samples in the neighborhood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Sensitive to lighting changes, 3D object transformation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Use of gradient orientation histograms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Robust representation</a:t>
            </a:r>
            <a:endParaRPr sz="2000"/>
          </a:p>
        </p:txBody>
      </p:sp>
      <p:sp>
        <p:nvSpPr>
          <p:cNvPr id="948" name="Google Shape;948;p9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49" name="Google Shape;949;p9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Extraction of Local Image Descriptors at Key Points</a:t>
            </a:r>
            <a:endParaRPr/>
          </a:p>
        </p:txBody>
      </p:sp>
      <p:sp>
        <p:nvSpPr>
          <p:cNvPr id="955" name="Google Shape;955;p93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Take a 16x16 window around the keypoint</a:t>
            </a: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3080"/>
              <a:buChar char="•"/>
            </a:pPr>
            <a:r>
              <a:rPr lang="en-US" sz="2800"/>
              <a:t>Break this into sixteen 4x4 windows</a:t>
            </a:r>
            <a:endParaRPr sz="2800"/>
          </a:p>
        </p:txBody>
      </p:sp>
      <p:sp>
        <p:nvSpPr>
          <p:cNvPr id="956" name="Google Shape;956;p9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57" name="Google Shape;957;p9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958" name="Google Shape;958;p93" descr="http://www.aishack.in/static/img/tut/sift-fingerprin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608" y="2768007"/>
            <a:ext cx="6960784" cy="3480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Extraction of Local Image Descriptors at Key Points</a:t>
            </a:r>
            <a:endParaRPr/>
          </a:p>
        </p:txBody>
      </p:sp>
      <p:sp>
        <p:nvSpPr>
          <p:cNvPr id="964" name="Google Shape;964;p94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Within each 4x4 window, relative (wrt keypoint orientation) gradient magnitudes and orientations are calculated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These orientations are put into an 8 bin histogram</a:t>
            </a:r>
            <a:endParaRPr sz="2400"/>
          </a:p>
        </p:txBody>
      </p:sp>
      <p:sp>
        <p:nvSpPr>
          <p:cNvPr id="965" name="Google Shape;965;p9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66" name="Google Shape;966;p9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967" name="Google Shape;967;p94" descr="http://www.aishack.in/static/img/tut/sift-4x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3261319"/>
            <a:ext cx="6096000" cy="30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Further Outlier Rejection (Cornerness Thresholding)</a:t>
            </a:r>
            <a:endParaRPr b="1"/>
          </a:p>
        </p:txBody>
      </p:sp>
      <p:sp>
        <p:nvSpPr>
          <p:cNvPr id="813" name="Google Shape;813;p77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DOG has strong response along edge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Assume DOG as a surface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Compute principal curvatures (PC)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Poorly defined peak will have very low curvature along the edge, high across the edge</a:t>
            </a:r>
            <a:endParaRPr/>
          </a:p>
        </p:txBody>
      </p:sp>
      <p:sp>
        <p:nvSpPr>
          <p:cNvPr id="814" name="Google Shape;814;p7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15" name="Google Shape;815;p7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Extraction of Local Image Descriptors at Key Points</a:t>
            </a:r>
            <a:endParaRPr/>
          </a:p>
        </p:txBody>
      </p:sp>
      <p:sp>
        <p:nvSpPr>
          <p:cNvPr id="973" name="Google Shape;973;p95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Compute relative orientation and magnitude in a 16x16 neighborhood at key point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Form weighted histogram (8 bin) for 4x4 regions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Weight by magnitude and spatial Gaussian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Concatenate 16 histograms in one long vector of 128 dimensions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Feature Vector Formation: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16 totally random orientations are put into 8 predetermined bins.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We do this for all sixteen 4x4 regions.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We have with 4x4x8 = 128 numbers.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Normalize the 128 numbers – divide by root of sum of squares.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 sz="1800"/>
              <a:t>These 128 numbers form the "feature vector".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640"/>
              <a:buChar char="•"/>
            </a:pPr>
            <a:r>
              <a:rPr lang="en-US" sz="2400"/>
              <a:t>This keypoint is uniquely identified by this feature vector.</a:t>
            </a:r>
            <a:endParaRPr/>
          </a:p>
          <a:p>
            <a:pPr marL="342900" lvl="0" indent="-245109" algn="l" rtl="0">
              <a:spcBef>
                <a:spcPts val="280"/>
              </a:spcBef>
              <a:spcAft>
                <a:spcPts val="0"/>
              </a:spcAft>
              <a:buSzPts val="1540"/>
              <a:buNone/>
            </a:pPr>
            <a:endParaRPr sz="1400"/>
          </a:p>
        </p:txBody>
      </p:sp>
      <p:sp>
        <p:nvSpPr>
          <p:cNvPr id="974" name="Google Shape;974;p9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75" name="Google Shape;975;p9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Descriptors Regions </a:t>
            </a:r>
            <a:br>
              <a:rPr lang="en-US" b="1"/>
            </a:br>
            <a:r>
              <a:rPr lang="en-US" b="1"/>
              <a:t>(n by n)</a:t>
            </a:r>
            <a:endParaRPr b="1"/>
          </a:p>
        </p:txBody>
      </p:sp>
      <p:sp>
        <p:nvSpPr>
          <p:cNvPr id="981" name="Google Shape;981;p9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82" name="Google Shape;982;p9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983" name="Google Shape;983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2499" y="1628800"/>
            <a:ext cx="6579002" cy="4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Extraction of Local Image Descriptors at Key Points</a:t>
            </a:r>
            <a:endParaRPr/>
          </a:p>
        </p:txBody>
      </p:sp>
      <p:sp>
        <p:nvSpPr>
          <p:cNvPr id="989" name="Google Shape;989;p97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Store numbers in a vector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Normalize to unit vector (</a:t>
            </a:r>
            <a:r>
              <a:rPr lang="en-US" b="1"/>
              <a:t>UN</a:t>
            </a:r>
            <a:r>
              <a:rPr lang="en-US"/>
              <a:t>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Illumination invariance (affine changes)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For non-linear intensity transforms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Bound </a:t>
            </a:r>
            <a:r>
              <a:rPr lang="en-US" b="1"/>
              <a:t>Unit Vector </a:t>
            </a:r>
            <a:r>
              <a:rPr lang="en-US"/>
              <a:t>items to maximum 0.2 (truncate gradients larger than 0.2)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Renormalize to unit vector</a:t>
            </a:r>
            <a:endParaRPr sz="1000"/>
          </a:p>
        </p:txBody>
      </p:sp>
      <p:sp>
        <p:nvSpPr>
          <p:cNvPr id="990" name="Google Shape;990;p9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91" name="Google Shape;991;p9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Key Points Matching</a:t>
            </a:r>
            <a:endParaRPr b="1"/>
          </a:p>
        </p:txBody>
      </p:sp>
      <p:sp>
        <p:nvSpPr>
          <p:cNvPr id="997" name="Google Shape;997;p98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Match the key points against a database obtained from training images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Find the nearest neighbor i.e. a key point with minimum Euclidean distance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Efficient Nearest Neighbor matching</a:t>
            </a:r>
            <a:endParaRPr/>
          </a:p>
          <a:p>
            <a:pPr marL="1143000" lvl="2" indent="-228600" algn="l" rtl="0">
              <a:spcBef>
                <a:spcPts val="480"/>
              </a:spcBef>
              <a:spcAft>
                <a:spcPts val="0"/>
              </a:spcAft>
              <a:buSzPts val="2280"/>
              <a:buChar char="•"/>
            </a:pPr>
            <a:r>
              <a:rPr lang="en-US"/>
              <a:t>Looks at ratio of distance between best and 2nd best match (.8)</a:t>
            </a:r>
            <a:endParaRPr sz="200"/>
          </a:p>
        </p:txBody>
      </p:sp>
      <p:sp>
        <p:nvSpPr>
          <p:cNvPr id="998" name="Google Shape;998;p9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999" name="Google Shape;999;p9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Matching Local Features</a:t>
            </a:r>
            <a:endParaRPr b="1"/>
          </a:p>
        </p:txBody>
      </p:sp>
      <p:sp>
        <p:nvSpPr>
          <p:cNvPr id="1005" name="Google Shape;1005;p9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006" name="Google Shape;1006;p9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1007" name="Google Shape;1007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553368"/>
            <a:ext cx="4128000" cy="30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2472" y="1553368"/>
            <a:ext cx="4128000" cy="30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0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Matching Local Features</a:t>
            </a:r>
            <a:endParaRPr b="1"/>
          </a:p>
        </p:txBody>
      </p:sp>
      <p:sp>
        <p:nvSpPr>
          <p:cNvPr id="1014" name="Google Shape;1014;p10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015" name="Google Shape;1015;p10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1016" name="Google Shape;1016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984" y="1528189"/>
            <a:ext cx="4128000" cy="313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016" y="1553922"/>
            <a:ext cx="4128000" cy="30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0"/>
          <p:cNvSpPr txBox="1">
            <a:spLocks noGrp="1"/>
          </p:cNvSpPr>
          <p:nvPr>
            <p:ph type="body" idx="1"/>
          </p:nvPr>
        </p:nvSpPr>
        <p:spPr>
          <a:xfrm>
            <a:off x="838200" y="4869160"/>
            <a:ext cx="7620000" cy="80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To generate </a:t>
            </a:r>
            <a:r>
              <a:rPr lang="en-US" sz="2000" b="1"/>
              <a:t>candidate matches</a:t>
            </a:r>
            <a:r>
              <a:rPr lang="en-US" sz="2000"/>
              <a:t>, find patches that have the most similar appearance or SIFT descriptor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Simplest approach: compare them all, take the closest (or closest k, or within a thresholded distance)</a:t>
            </a:r>
            <a:endParaRPr sz="2000"/>
          </a:p>
        </p:txBody>
      </p:sp>
      <p:sp>
        <p:nvSpPr>
          <p:cNvPr id="1019" name="Google Shape;1019;p100"/>
          <p:cNvSpPr txBox="1"/>
          <p:nvPr/>
        </p:nvSpPr>
        <p:spPr>
          <a:xfrm rot="5082233">
            <a:off x="2067764" y="2881898"/>
            <a:ext cx="522854" cy="432048"/>
          </a:xfrm>
          <a:prstGeom prst="rect">
            <a:avLst/>
          </a:prstGeom>
          <a:noFill/>
          <a:ln w="635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020" name="Google Shape;1020;p100"/>
          <p:cNvCxnSpPr/>
          <p:nvPr/>
        </p:nvCxnSpPr>
        <p:spPr>
          <a:xfrm rot="10800000" flipH="1">
            <a:off x="2771800" y="2420888"/>
            <a:ext cx="2808312" cy="677035"/>
          </a:xfrm>
          <a:prstGeom prst="straightConnector1">
            <a:avLst/>
          </a:prstGeom>
          <a:solidFill>
            <a:schemeClr val="accent1"/>
          </a:solidFill>
          <a:ln w="635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1" name="Google Shape;1021;p100"/>
          <p:cNvCxnSpPr/>
          <p:nvPr/>
        </p:nvCxnSpPr>
        <p:spPr>
          <a:xfrm>
            <a:off x="2796220" y="3097923"/>
            <a:ext cx="2987268" cy="106122"/>
          </a:xfrm>
          <a:prstGeom prst="straightConnector1">
            <a:avLst/>
          </a:prstGeom>
          <a:solidFill>
            <a:schemeClr val="accent1"/>
          </a:solidFill>
          <a:ln w="635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2" name="Google Shape;1022;p100"/>
          <p:cNvCxnSpPr/>
          <p:nvPr/>
        </p:nvCxnSpPr>
        <p:spPr>
          <a:xfrm>
            <a:off x="2796220" y="3097922"/>
            <a:ext cx="3215940" cy="809419"/>
          </a:xfrm>
          <a:prstGeom prst="straightConnector1">
            <a:avLst/>
          </a:prstGeom>
          <a:solidFill>
            <a:schemeClr val="accent1"/>
          </a:solidFill>
          <a:ln w="635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23" name="Google Shape;1023;p100"/>
          <p:cNvSpPr txBox="1"/>
          <p:nvPr/>
        </p:nvSpPr>
        <p:spPr>
          <a:xfrm>
            <a:off x="3496072" y="1840938"/>
            <a:ext cx="6438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baseline="-25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4000" b="1" baseline="-25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Matching Local Features</a:t>
            </a:r>
            <a:endParaRPr b="1"/>
          </a:p>
        </p:txBody>
      </p:sp>
      <p:sp>
        <p:nvSpPr>
          <p:cNvPr id="1029" name="Google Shape;1029;p10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030" name="Google Shape;1030;p10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grpSp>
        <p:nvGrpSpPr>
          <p:cNvPr id="1031" name="Google Shape;1031;p101"/>
          <p:cNvGrpSpPr/>
          <p:nvPr/>
        </p:nvGrpSpPr>
        <p:grpSpPr>
          <a:xfrm>
            <a:off x="9543" y="1829400"/>
            <a:ext cx="9124915" cy="4407912"/>
            <a:chOff x="29107" y="1829400"/>
            <a:chExt cx="9124915" cy="4407912"/>
          </a:xfrm>
        </p:grpSpPr>
        <p:pic>
          <p:nvPicPr>
            <p:cNvPr id="1032" name="Google Shape;1032;p101" descr="File:Jakob2-Laplace-500pts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107" y="1829400"/>
              <a:ext cx="2925838" cy="438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101" descr="File:Jakob1-Laplace-500pts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08428" y="1855870"/>
              <a:ext cx="2925838" cy="438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101" descr="File:Jakob12-matches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28184" y="1855870"/>
              <a:ext cx="2925838" cy="43814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Matching Local Features</a:t>
            </a:r>
            <a:endParaRPr b="1"/>
          </a:p>
        </p:txBody>
      </p:sp>
      <p:sp>
        <p:nvSpPr>
          <p:cNvPr id="1040" name="Google Shape;1040;p10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041" name="Google Shape;1041;p10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1042" name="Google Shape;1042;p102" descr="C:\Users\User\Desktop\Tes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744" y="1468394"/>
            <a:ext cx="4608512" cy="534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Matching Local Features</a:t>
            </a:r>
            <a:endParaRPr b="1"/>
          </a:p>
        </p:txBody>
      </p:sp>
      <p:sp>
        <p:nvSpPr>
          <p:cNvPr id="1048" name="Google Shape;1048;p10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049" name="Google Shape;1049;p10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1050" name="Google Shape;1050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648" y="1712889"/>
            <a:ext cx="725805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Matching Local Features</a:t>
            </a:r>
            <a:endParaRPr b="1"/>
          </a:p>
        </p:txBody>
      </p:sp>
      <p:sp>
        <p:nvSpPr>
          <p:cNvPr id="1056" name="Google Shape;1056;p10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057" name="Google Shape;1057;p10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pic>
        <p:nvPicPr>
          <p:cNvPr id="1058" name="Google Shape;1058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608" y="1628800"/>
            <a:ext cx="7418784" cy="479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Further Outlier Rejection</a:t>
            </a:r>
            <a:endParaRPr/>
          </a:p>
        </p:txBody>
      </p:sp>
      <p:sp>
        <p:nvSpPr>
          <p:cNvPr id="821" name="Google Shape;821;p78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646" t="-1480" b="-77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822" name="Google Shape;822;p7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23" name="Google Shape;823;p7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5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Query Image</a:t>
            </a:r>
            <a:endParaRPr b="1"/>
          </a:p>
        </p:txBody>
      </p:sp>
      <p:sp>
        <p:nvSpPr>
          <p:cNvPr id="1064" name="Google Shape;1064;p10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065" name="Google Shape;1065;p10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1066" name="Google Shape;106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819" y="2132856"/>
            <a:ext cx="5727601" cy="37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6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Matched Images</a:t>
            </a:r>
            <a:endParaRPr b="1"/>
          </a:p>
        </p:txBody>
      </p:sp>
      <p:sp>
        <p:nvSpPr>
          <p:cNvPr id="1072" name="Google Shape;1072;p10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073" name="Google Shape;1073;p10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1074" name="Google Shape;1074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1700808"/>
            <a:ext cx="2992800" cy="198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8104" y="300458"/>
            <a:ext cx="2843808" cy="176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6120" y="2425934"/>
            <a:ext cx="2867776" cy="186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85832" y="4565335"/>
            <a:ext cx="2866080" cy="154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" y="4003599"/>
            <a:ext cx="3210783" cy="1889107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06"/>
          <p:cNvSpPr/>
          <p:nvPr/>
        </p:nvSpPr>
        <p:spPr>
          <a:xfrm>
            <a:off x="2987824" y="2132856"/>
            <a:ext cx="216024" cy="216024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0" name="Google Shape;1080;p106"/>
          <p:cNvSpPr/>
          <p:nvPr/>
        </p:nvSpPr>
        <p:spPr>
          <a:xfrm>
            <a:off x="6304048" y="3368215"/>
            <a:ext cx="216024" cy="216024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1" name="Google Shape;1081;p106"/>
          <p:cNvSpPr/>
          <p:nvPr/>
        </p:nvSpPr>
        <p:spPr>
          <a:xfrm>
            <a:off x="6304048" y="1212483"/>
            <a:ext cx="216024" cy="216024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2" name="Google Shape;1082;p106"/>
          <p:cNvSpPr/>
          <p:nvPr/>
        </p:nvSpPr>
        <p:spPr>
          <a:xfrm>
            <a:off x="6553200" y="5162324"/>
            <a:ext cx="216024" cy="216024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3" name="Google Shape;1083;p106"/>
          <p:cNvSpPr/>
          <p:nvPr/>
        </p:nvSpPr>
        <p:spPr>
          <a:xfrm>
            <a:off x="2217107" y="5231136"/>
            <a:ext cx="216024" cy="216024"/>
          </a:xfrm>
          <a:prstGeom prst="ellipse">
            <a:avLst/>
          </a:prstGeom>
          <a:solidFill>
            <a:srgbClr val="C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4" name="Google Shape;1084;p106"/>
          <p:cNvSpPr/>
          <p:nvPr/>
        </p:nvSpPr>
        <p:spPr>
          <a:xfrm rot="-923719">
            <a:off x="3335855" y="1636194"/>
            <a:ext cx="2944017" cy="3533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5" name="Google Shape;1085;p106"/>
          <p:cNvSpPr/>
          <p:nvPr/>
        </p:nvSpPr>
        <p:spPr>
          <a:xfrm rot="1005705">
            <a:off x="3293562" y="2745483"/>
            <a:ext cx="3047136" cy="3533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6" name="Google Shape;1086;p106"/>
          <p:cNvSpPr/>
          <p:nvPr/>
        </p:nvSpPr>
        <p:spPr>
          <a:xfrm rot="2191625">
            <a:off x="2743838" y="3719139"/>
            <a:ext cx="4200887" cy="3533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7" name="Google Shape;1087;p106"/>
          <p:cNvSpPr/>
          <p:nvPr/>
        </p:nvSpPr>
        <p:spPr>
          <a:xfrm rot="6155355">
            <a:off x="1309044" y="3605085"/>
            <a:ext cx="2914039" cy="3533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7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Matching Criteria</a:t>
            </a:r>
            <a:endParaRPr b="1"/>
          </a:p>
        </p:txBody>
      </p:sp>
      <p:sp>
        <p:nvSpPr>
          <p:cNvPr id="1093" name="Google Shape;1093;p107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If: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Distance to first match : Distance to second match &lt; 0.8,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We have a good match</a:t>
            </a:r>
            <a:endParaRPr/>
          </a:p>
        </p:txBody>
      </p:sp>
      <p:sp>
        <p:nvSpPr>
          <p:cNvPr id="1094" name="Google Shape;1094;p10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095" name="Google Shape;1095;p10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8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SIFT Example</a:t>
            </a:r>
            <a:endParaRPr b="1"/>
          </a:p>
        </p:txBody>
      </p:sp>
      <p:sp>
        <p:nvSpPr>
          <p:cNvPr id="1101" name="Google Shape;1101;p10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102" name="Google Shape;1102;p10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pic>
        <p:nvPicPr>
          <p:cNvPr id="1103" name="Google Shape;1103;p108" descr="C:\Users\User\Desktop\App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1550372"/>
            <a:ext cx="7772400" cy="483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SIFT Example</a:t>
            </a:r>
            <a:endParaRPr b="1"/>
          </a:p>
        </p:txBody>
      </p:sp>
      <p:sp>
        <p:nvSpPr>
          <p:cNvPr id="1109" name="Google Shape;1109;p10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110" name="Google Shape;1110;p10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pic>
        <p:nvPicPr>
          <p:cNvPr id="1111" name="Google Shape;1111;p109" descr="C:\Users\User\Desktop\App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494" y="1556792"/>
            <a:ext cx="7593013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Ambiguous Matches</a:t>
            </a:r>
            <a:endParaRPr b="1"/>
          </a:p>
        </p:txBody>
      </p:sp>
      <p:sp>
        <p:nvSpPr>
          <p:cNvPr id="1117" name="Google Shape;1117;p11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118" name="Google Shape;1118;p11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pic>
        <p:nvPicPr>
          <p:cNvPr id="1119" name="Google Shape;1119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984" y="1528189"/>
            <a:ext cx="4128000" cy="313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016" y="1553922"/>
            <a:ext cx="4128000" cy="30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0"/>
          <p:cNvSpPr txBox="1">
            <a:spLocks noGrp="1"/>
          </p:cNvSpPr>
          <p:nvPr>
            <p:ph type="body" idx="1"/>
          </p:nvPr>
        </p:nvSpPr>
        <p:spPr>
          <a:xfrm>
            <a:off x="838200" y="4869160"/>
            <a:ext cx="7620000" cy="80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80"/>
              <a:buChar char="•"/>
            </a:pPr>
            <a:r>
              <a:rPr lang="en-US" sz="1800"/>
              <a:t>At what distance do we have a good match?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980"/>
              <a:buChar char="•"/>
            </a:pPr>
            <a:r>
              <a:rPr lang="en-US" sz="1800"/>
              <a:t>To add robustness to matching, can consider </a:t>
            </a:r>
            <a:r>
              <a:rPr lang="en-US" sz="1800" b="1"/>
              <a:t>ratio </a:t>
            </a:r>
            <a:r>
              <a:rPr lang="en-US" sz="1800"/>
              <a:t>: distance to best match / distance to second best match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980"/>
              <a:buChar char="•"/>
            </a:pPr>
            <a:r>
              <a:rPr lang="en-US" sz="1800"/>
              <a:t>If low, first match looks good.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SzPts val="1980"/>
              <a:buChar char="•"/>
            </a:pPr>
            <a:r>
              <a:rPr lang="en-US" sz="1800"/>
              <a:t>If high, could be ambiguous match.</a:t>
            </a:r>
            <a:endParaRPr sz="1200"/>
          </a:p>
        </p:txBody>
      </p:sp>
      <p:sp>
        <p:nvSpPr>
          <p:cNvPr id="1122" name="Google Shape;1122;p110"/>
          <p:cNvSpPr txBox="1"/>
          <p:nvPr/>
        </p:nvSpPr>
        <p:spPr>
          <a:xfrm rot="5082233">
            <a:off x="2067764" y="2881898"/>
            <a:ext cx="522854" cy="432048"/>
          </a:xfrm>
          <a:prstGeom prst="rect">
            <a:avLst/>
          </a:prstGeom>
          <a:noFill/>
          <a:ln w="635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123" name="Google Shape;1123;p110"/>
          <p:cNvCxnSpPr/>
          <p:nvPr/>
        </p:nvCxnSpPr>
        <p:spPr>
          <a:xfrm rot="10800000" flipH="1">
            <a:off x="2771800" y="2420888"/>
            <a:ext cx="2808312" cy="677035"/>
          </a:xfrm>
          <a:prstGeom prst="straightConnector1">
            <a:avLst/>
          </a:prstGeom>
          <a:solidFill>
            <a:schemeClr val="accent1"/>
          </a:solidFill>
          <a:ln w="635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4" name="Google Shape;1124;p110"/>
          <p:cNvCxnSpPr/>
          <p:nvPr/>
        </p:nvCxnSpPr>
        <p:spPr>
          <a:xfrm>
            <a:off x="2796220" y="3097923"/>
            <a:ext cx="2987268" cy="106122"/>
          </a:xfrm>
          <a:prstGeom prst="straightConnector1">
            <a:avLst/>
          </a:prstGeom>
          <a:solidFill>
            <a:schemeClr val="accent1"/>
          </a:solidFill>
          <a:ln w="635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5" name="Google Shape;1125;p110"/>
          <p:cNvCxnSpPr/>
          <p:nvPr/>
        </p:nvCxnSpPr>
        <p:spPr>
          <a:xfrm>
            <a:off x="2796220" y="3097922"/>
            <a:ext cx="3215940" cy="809419"/>
          </a:xfrm>
          <a:prstGeom prst="straightConnector1">
            <a:avLst/>
          </a:prstGeom>
          <a:solidFill>
            <a:schemeClr val="accent1"/>
          </a:solidFill>
          <a:ln w="635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26" name="Google Shape;1126;p110"/>
          <p:cNvSpPr txBox="1"/>
          <p:nvPr/>
        </p:nvSpPr>
        <p:spPr>
          <a:xfrm>
            <a:off x="3496072" y="1840938"/>
            <a:ext cx="64388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baseline="-25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sz="4000" b="1" baseline="-25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1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The ratio of distance from the closest to the distance of the second closest</a:t>
            </a:r>
            <a:endParaRPr/>
          </a:p>
        </p:txBody>
      </p:sp>
      <p:sp>
        <p:nvSpPr>
          <p:cNvPr id="1132" name="Google Shape;1132;p11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133" name="Google Shape;1133;p1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pic>
        <p:nvPicPr>
          <p:cNvPr id="1134" name="Google Shape;1134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1554050"/>
            <a:ext cx="6480720" cy="4716062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11"/>
          <p:cNvSpPr/>
          <p:nvPr/>
        </p:nvSpPr>
        <p:spPr>
          <a:xfrm>
            <a:off x="5940152" y="3717032"/>
            <a:ext cx="144016" cy="136815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1" i="0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1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SIFT Detector</a:t>
            </a:r>
            <a:endParaRPr b="1"/>
          </a:p>
        </p:txBody>
      </p:sp>
      <p:sp>
        <p:nvSpPr>
          <p:cNvPr id="1141" name="Google Shape;1141;p112"/>
          <p:cNvSpPr txBox="1">
            <a:spLocks noGrp="1"/>
          </p:cNvSpPr>
          <p:nvPr>
            <p:ph type="body" idx="1"/>
          </p:nvPr>
        </p:nvSpPr>
        <p:spPr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Generate Scale Space of an Image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Detect Peaks in Scale Space (extrema)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Localize Interest Points (Taylor Series)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Remove outliers (remove response along edges)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Assign Orientation</a:t>
            </a:r>
            <a:endParaRPr/>
          </a:p>
        </p:txBody>
      </p:sp>
      <p:sp>
        <p:nvSpPr>
          <p:cNvPr id="1142" name="Google Shape;1142;p1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143" name="Google Shape;1143;p1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SIFT Detector</a:t>
            </a:r>
            <a:endParaRPr b="1"/>
          </a:p>
        </p:txBody>
      </p:sp>
      <p:sp>
        <p:nvSpPr>
          <p:cNvPr id="1149" name="Google Shape;1149;p113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Compute relative orientation and magnitude in a 16x16 neighborhood at   key point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Form weighted histogram (8 bin) for 4x4 regions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Weight by magnitude and spatial Gaussian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1680"/>
              <a:buChar char="■"/>
            </a:pPr>
            <a:r>
              <a:rPr lang="en-US"/>
              <a:t>Concatenate 16 histograms in one long vector of 128 dimensions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Example for 8x8 to 2x2 descriptors</a:t>
            </a:r>
            <a:endParaRPr/>
          </a:p>
        </p:txBody>
      </p:sp>
      <p:sp>
        <p:nvSpPr>
          <p:cNvPr id="1150" name="Google Shape;1150;p11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1151" name="Google Shape;1151;p11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9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Further Outlier Rejection</a:t>
            </a:r>
            <a:endParaRPr/>
          </a:p>
        </p:txBody>
      </p:sp>
      <p:sp>
        <p:nvSpPr>
          <p:cNvPr id="829" name="Google Shape;829;p79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7772400" cy="411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192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52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830" name="Google Shape;830;p7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31" name="Google Shape;831;p7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Further Outlier Rejection</a:t>
            </a:r>
            <a:endParaRPr/>
          </a:p>
        </p:txBody>
      </p:sp>
      <p:sp>
        <p:nvSpPr>
          <p:cNvPr id="837" name="Google Shape;837;p8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38" name="Google Shape;838;p8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839" name="Google Shape;839;p80" descr="C:\Users\User\Desktop\Flat-Edge-Corn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840" y="1570954"/>
            <a:ext cx="5166320" cy="5255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1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Outlier Rejection</a:t>
            </a:r>
            <a:endParaRPr/>
          </a:p>
        </p:txBody>
      </p:sp>
      <p:sp>
        <p:nvSpPr>
          <p:cNvPr id="845" name="Google Shape;845;p8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46" name="Google Shape;846;p8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847" name="Google Shape;84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648" y="1484784"/>
            <a:ext cx="7037712" cy="464981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1"/>
          <p:cNvSpPr txBox="1"/>
          <p:nvPr/>
        </p:nvSpPr>
        <p:spPr>
          <a:xfrm>
            <a:off x="6804248" y="2996952"/>
            <a:ext cx="1152128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baseline="-25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th = 0.3</a:t>
            </a:r>
            <a:endParaRPr sz="2800" b="1" baseline="-25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Outlier Rejection</a:t>
            </a:r>
            <a:endParaRPr/>
          </a:p>
        </p:txBody>
      </p:sp>
      <p:sp>
        <p:nvSpPr>
          <p:cNvPr id="854" name="Google Shape;854;p8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55" name="Google Shape;855;p8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856" name="Google Shape;856;p82"/>
          <p:cNvSpPr txBox="1"/>
          <p:nvPr/>
        </p:nvSpPr>
        <p:spPr>
          <a:xfrm>
            <a:off x="6804248" y="2996952"/>
            <a:ext cx="1152128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baseline="-25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th = 0.3</a:t>
            </a:r>
            <a:endParaRPr sz="2800" b="1" baseline="-25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57" name="Google Shape;857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187" y="1858941"/>
            <a:ext cx="7296150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82"/>
          <p:cNvSpPr/>
          <p:nvPr/>
        </p:nvSpPr>
        <p:spPr>
          <a:xfrm>
            <a:off x="2271681" y="5656293"/>
            <a:ext cx="29241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Removal of low-contrast keypoints 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59" name="Google Shape;859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8856" y="6094449"/>
            <a:ext cx="6254750" cy="2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Outlier Rejection</a:t>
            </a:r>
            <a:endParaRPr/>
          </a:p>
        </p:txBody>
      </p:sp>
      <p:sp>
        <p:nvSpPr>
          <p:cNvPr id="865" name="Google Shape;865;p8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66" name="Google Shape;866;p8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867" name="Google Shape;867;p83"/>
          <p:cNvSpPr txBox="1"/>
          <p:nvPr/>
        </p:nvSpPr>
        <p:spPr>
          <a:xfrm>
            <a:off x="6804248" y="2996952"/>
            <a:ext cx="1152128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baseline="-25000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th = 0.3</a:t>
            </a:r>
            <a:endParaRPr sz="2800" b="1" baseline="-25000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8" name="Google Shape;86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8856" y="6094449"/>
            <a:ext cx="6254750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647" y="1566837"/>
            <a:ext cx="7777269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3"/>
          <p:cNvSpPr/>
          <p:nvPr/>
        </p:nvSpPr>
        <p:spPr>
          <a:xfrm>
            <a:off x="1504908" y="5473728"/>
            <a:ext cx="43861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Removal of high-contrast keypoints residing on edges </a:t>
            </a:r>
            <a:endParaRPr sz="1800" b="1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Outlier Rejection</a:t>
            </a:r>
            <a:endParaRPr/>
          </a:p>
        </p:txBody>
      </p:sp>
      <p:sp>
        <p:nvSpPr>
          <p:cNvPr id="876" name="Google Shape;876;p8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Oct-2018</a:t>
            </a:r>
            <a:endParaRPr/>
          </a:p>
        </p:txBody>
      </p:sp>
      <p:sp>
        <p:nvSpPr>
          <p:cNvPr id="877" name="Google Shape;877;p8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878" name="Google Shape;878;p84" descr="C:\Users\User\Desktop\Einstei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83196"/>
            <a:ext cx="91440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1006</Words>
  <PresentationFormat>On-screen Show (4:3)</PresentationFormat>
  <Paragraphs>220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Tahoma</vt:lpstr>
      <vt:lpstr>Noto Sans Symbols</vt:lpstr>
      <vt:lpstr>Times New Roman</vt:lpstr>
      <vt:lpstr>Blueprint</vt:lpstr>
      <vt:lpstr>Initial Outlier Rejection (Contrast Thresholding)</vt:lpstr>
      <vt:lpstr>Further Outlier Rejection (Cornerness Thresholding)</vt:lpstr>
      <vt:lpstr>Further Outlier Rejection</vt:lpstr>
      <vt:lpstr>Further Outlier Rejection</vt:lpstr>
      <vt:lpstr>Further Outlier Rejection</vt:lpstr>
      <vt:lpstr>Outlier Rejection</vt:lpstr>
      <vt:lpstr>Outlier Rejection</vt:lpstr>
      <vt:lpstr>Outlier Rejection</vt:lpstr>
      <vt:lpstr>Outlier Rejection</vt:lpstr>
      <vt:lpstr>Steps for Extracting Key Points (SIF Points)</vt:lpstr>
      <vt:lpstr>Orientation Assignment</vt:lpstr>
      <vt:lpstr>Orientation Assignment</vt:lpstr>
      <vt:lpstr>Orientation Assignment</vt:lpstr>
      <vt:lpstr>Orientation Assignment: Example</vt:lpstr>
      <vt:lpstr>Orientation Assignment: Example</vt:lpstr>
      <vt:lpstr>Steps for Extracting Key Points (SIF Points)</vt:lpstr>
      <vt:lpstr>Local Image Descriptors at Key Points</vt:lpstr>
      <vt:lpstr>Extraction of Local Image Descriptors at Key Points</vt:lpstr>
      <vt:lpstr>Extraction of Local Image Descriptors at Key Points</vt:lpstr>
      <vt:lpstr>Extraction of Local Image Descriptors at Key Points</vt:lpstr>
      <vt:lpstr>Descriptors Regions  (n by n)</vt:lpstr>
      <vt:lpstr>Extraction of Local Image Descriptors at Key Points</vt:lpstr>
      <vt:lpstr>Key Points Matching</vt:lpstr>
      <vt:lpstr>Matching Local Features</vt:lpstr>
      <vt:lpstr>Matching Local Features</vt:lpstr>
      <vt:lpstr>Matching Local Features</vt:lpstr>
      <vt:lpstr>Matching Local Features</vt:lpstr>
      <vt:lpstr>Matching Local Features</vt:lpstr>
      <vt:lpstr>Matching Local Features</vt:lpstr>
      <vt:lpstr>Query Image</vt:lpstr>
      <vt:lpstr>Matched Images</vt:lpstr>
      <vt:lpstr>Matching Criteria</vt:lpstr>
      <vt:lpstr>SIFT Example</vt:lpstr>
      <vt:lpstr>SIFT Example</vt:lpstr>
      <vt:lpstr>Ambiguous Matches</vt:lpstr>
      <vt:lpstr>The ratio of distance from the closest to the distance of the second closest</vt:lpstr>
      <vt:lpstr>SIFT Detector</vt:lpstr>
      <vt:lpstr>SIFT Detector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Outlier Rejection (Contrast Thresholding)</dc:title>
  <cp:lastModifiedBy>hp</cp:lastModifiedBy>
  <cp:revision>1</cp:revision>
  <dcterms:modified xsi:type="dcterms:W3CDTF">2018-11-11T15:31:38Z</dcterms:modified>
</cp:coreProperties>
</file>